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28" d="100"/>
          <a:sy n="28" d="100"/>
        </p:scale>
        <p:origin x="-634"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AF46BCAF-36C2-413B-A976-62C3080888B4}" type="datetimeFigureOut">
              <a:rPr lang="en-US" smtClean="0"/>
              <a:pPr/>
              <a:t>7/23/2012</a:t>
            </a:fld>
            <a:endParaRPr lang="en-C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C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EB66077-4462-4B1C-BF70-01991A4802CA}"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46BCAF-36C2-413B-A976-62C3080888B4}" type="datetimeFigureOut">
              <a:rPr lang="en-US" smtClean="0"/>
              <a:pPr/>
              <a:t>7/23/2012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EB66077-4462-4B1C-BF70-01991A4802CA}"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F46BCAF-36C2-413B-A976-62C3080888B4}" type="datetimeFigureOut">
              <a:rPr lang="en-US" smtClean="0"/>
              <a:pPr/>
              <a:t>7/23/2012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0EB66077-4462-4B1C-BF70-01991A4802CA}"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AF46BCAF-36C2-413B-A976-62C3080888B4}" type="datetimeFigureOut">
              <a:rPr lang="en-US" smtClean="0"/>
              <a:pPr/>
              <a:t>7/23/2012</a:t>
            </a:fld>
            <a:endParaRPr lang="en-CA"/>
          </a:p>
        </p:txBody>
      </p:sp>
      <p:sp>
        <p:nvSpPr>
          <p:cNvPr id="9" name="Slide Number Placeholder 8"/>
          <p:cNvSpPr>
            <a:spLocks noGrp="1"/>
          </p:cNvSpPr>
          <p:nvPr>
            <p:ph type="sldNum" sz="quarter" idx="15"/>
          </p:nvPr>
        </p:nvSpPr>
        <p:spPr/>
        <p:txBody>
          <a:bodyPr rtlCol="0"/>
          <a:lstStyle/>
          <a:p>
            <a:fld id="{0EB66077-4462-4B1C-BF70-01991A4802CA}" type="slidenum">
              <a:rPr lang="en-CA" smtClean="0"/>
              <a:pPr/>
              <a:t>‹#›</a:t>
            </a:fld>
            <a:endParaRPr lang="en-CA"/>
          </a:p>
        </p:txBody>
      </p:sp>
      <p:sp>
        <p:nvSpPr>
          <p:cNvPr id="10" name="Footer Placeholder 9"/>
          <p:cNvSpPr>
            <a:spLocks noGrp="1"/>
          </p:cNvSpPr>
          <p:nvPr>
            <p:ph type="ftr" sz="quarter" idx="16"/>
          </p:nvPr>
        </p:nvSpPr>
        <p:spPr/>
        <p:txBody>
          <a:bodyPr rtlCol="0"/>
          <a:lstStyle/>
          <a:p>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F46BCAF-36C2-413B-A976-62C3080888B4}" type="datetimeFigureOut">
              <a:rPr lang="en-US" smtClean="0"/>
              <a:pPr/>
              <a:t>7/23/2012</a:t>
            </a:fld>
            <a:endParaRPr lang="en-C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C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EB66077-4462-4B1C-BF70-01991A4802CA}"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F46BCAF-36C2-413B-A976-62C3080888B4}" type="datetimeFigureOut">
              <a:rPr lang="en-US" smtClean="0"/>
              <a:pPr/>
              <a:t>7/23/2012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0EB66077-4462-4B1C-BF70-01991A4802CA}" type="slidenum">
              <a:rPr lang="en-CA" smtClean="0"/>
              <a:pPr/>
              <a:t>‹#›</a:t>
            </a:fld>
            <a:endParaRPr lang="en-C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F46BCAF-36C2-413B-A976-62C3080888B4}" type="datetimeFigureOut">
              <a:rPr lang="en-US" smtClean="0"/>
              <a:pPr/>
              <a:t>7/23/2012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0EB66077-4462-4B1C-BF70-01991A4802CA}" type="slidenum">
              <a:rPr lang="en-CA" smtClean="0"/>
              <a:pPr/>
              <a:t>‹#›</a:t>
            </a:fld>
            <a:endParaRPr lang="en-C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AF46BCAF-36C2-413B-A976-62C3080888B4}" type="datetimeFigureOut">
              <a:rPr lang="en-US" smtClean="0"/>
              <a:pPr/>
              <a:t>7/23/2012</a:t>
            </a:fld>
            <a:endParaRPr lang="en-CA"/>
          </a:p>
        </p:txBody>
      </p:sp>
      <p:sp>
        <p:nvSpPr>
          <p:cNvPr id="7" name="Slide Number Placeholder 6"/>
          <p:cNvSpPr>
            <a:spLocks noGrp="1"/>
          </p:cNvSpPr>
          <p:nvPr>
            <p:ph type="sldNum" sz="quarter" idx="11"/>
          </p:nvPr>
        </p:nvSpPr>
        <p:spPr/>
        <p:txBody>
          <a:bodyPr rtlCol="0"/>
          <a:lstStyle/>
          <a:p>
            <a:fld id="{0EB66077-4462-4B1C-BF70-01991A4802CA}" type="slidenum">
              <a:rPr lang="en-CA" smtClean="0"/>
              <a:pPr/>
              <a:t>‹#›</a:t>
            </a:fld>
            <a:endParaRPr lang="en-CA"/>
          </a:p>
        </p:txBody>
      </p:sp>
      <p:sp>
        <p:nvSpPr>
          <p:cNvPr id="8" name="Footer Placeholder 7"/>
          <p:cNvSpPr>
            <a:spLocks noGrp="1"/>
          </p:cNvSpPr>
          <p:nvPr>
            <p:ph type="ftr" sz="quarter" idx="12"/>
          </p:nvPr>
        </p:nvSpPr>
        <p:spPr/>
        <p:txBody>
          <a:bodyPr rtlCol="0"/>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46BCAF-36C2-413B-A976-62C3080888B4}" type="datetimeFigureOut">
              <a:rPr lang="en-US" smtClean="0"/>
              <a:pPr/>
              <a:t>7/23/2012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0EB66077-4462-4B1C-BF70-01991A4802CA}"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AF46BCAF-36C2-413B-A976-62C3080888B4}" type="datetimeFigureOut">
              <a:rPr lang="en-US" smtClean="0"/>
              <a:pPr/>
              <a:t>7/23/2012</a:t>
            </a:fld>
            <a:endParaRPr lang="en-CA"/>
          </a:p>
        </p:txBody>
      </p:sp>
      <p:sp>
        <p:nvSpPr>
          <p:cNvPr id="22" name="Slide Number Placeholder 21"/>
          <p:cNvSpPr>
            <a:spLocks noGrp="1"/>
          </p:cNvSpPr>
          <p:nvPr>
            <p:ph type="sldNum" sz="quarter" idx="15"/>
          </p:nvPr>
        </p:nvSpPr>
        <p:spPr/>
        <p:txBody>
          <a:bodyPr rtlCol="0"/>
          <a:lstStyle/>
          <a:p>
            <a:fld id="{0EB66077-4462-4B1C-BF70-01991A4802CA}" type="slidenum">
              <a:rPr lang="en-CA" smtClean="0"/>
              <a:pPr/>
              <a:t>‹#›</a:t>
            </a:fld>
            <a:endParaRPr lang="en-CA"/>
          </a:p>
        </p:txBody>
      </p:sp>
      <p:sp>
        <p:nvSpPr>
          <p:cNvPr id="23" name="Footer Placeholder 22"/>
          <p:cNvSpPr>
            <a:spLocks noGrp="1"/>
          </p:cNvSpPr>
          <p:nvPr>
            <p:ph type="ftr" sz="quarter" idx="16"/>
          </p:nvPr>
        </p:nvSpPr>
        <p:spPr/>
        <p:txBody>
          <a:bodyPr rtlCol="0"/>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AF46BCAF-36C2-413B-A976-62C3080888B4}" type="datetimeFigureOut">
              <a:rPr lang="en-US" smtClean="0"/>
              <a:pPr/>
              <a:t>7/23/2012</a:t>
            </a:fld>
            <a:endParaRPr lang="en-CA"/>
          </a:p>
        </p:txBody>
      </p:sp>
      <p:sp>
        <p:nvSpPr>
          <p:cNvPr id="18" name="Slide Number Placeholder 17"/>
          <p:cNvSpPr>
            <a:spLocks noGrp="1"/>
          </p:cNvSpPr>
          <p:nvPr>
            <p:ph type="sldNum" sz="quarter" idx="11"/>
          </p:nvPr>
        </p:nvSpPr>
        <p:spPr/>
        <p:txBody>
          <a:bodyPr rtlCol="0"/>
          <a:lstStyle/>
          <a:p>
            <a:fld id="{0EB66077-4462-4B1C-BF70-01991A4802CA}" type="slidenum">
              <a:rPr lang="en-CA" smtClean="0"/>
              <a:pPr/>
              <a:t>‹#›</a:t>
            </a:fld>
            <a:endParaRPr lang="en-CA"/>
          </a:p>
        </p:txBody>
      </p:sp>
      <p:sp>
        <p:nvSpPr>
          <p:cNvPr id="21" name="Footer Placeholder 20"/>
          <p:cNvSpPr>
            <a:spLocks noGrp="1"/>
          </p:cNvSpPr>
          <p:nvPr>
            <p:ph type="ftr" sz="quarter" idx="12"/>
          </p:nvPr>
        </p:nvSpPr>
        <p:spPr/>
        <p:txBody>
          <a:bodyPr rtlCol="0"/>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F46BCAF-36C2-413B-A976-62C3080888B4}" type="datetimeFigureOut">
              <a:rPr lang="en-US" smtClean="0"/>
              <a:pPr/>
              <a:t>7/23/2012</a:t>
            </a:fld>
            <a:endParaRPr lang="en-C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C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EB66077-4462-4B1C-BF70-01991A4802CA}"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10 Summary</a:t>
            </a:r>
            <a:endParaRPr lang="en-CA" dirty="0"/>
          </a:p>
        </p:txBody>
      </p:sp>
      <p:sp>
        <p:nvSpPr>
          <p:cNvPr id="3" name="Subtitle 2"/>
          <p:cNvSpPr>
            <a:spLocks noGrp="1"/>
          </p:cNvSpPr>
          <p:nvPr>
            <p:ph type="subTitle" idx="1"/>
          </p:nvPr>
        </p:nvSpPr>
        <p:spPr/>
        <p:txBody>
          <a:bodyPr/>
          <a:lstStyle/>
          <a:p>
            <a:r>
              <a:rPr lang="en-US" dirty="0" smtClean="0"/>
              <a:t>By:</a:t>
            </a:r>
          </a:p>
          <a:p>
            <a:r>
              <a:rPr lang="en-US" dirty="0" smtClean="0"/>
              <a:t>Susan Marshall, Tracy </a:t>
            </a:r>
            <a:r>
              <a:rPr lang="en-US" dirty="0" err="1" smtClean="0"/>
              <a:t>Robart</a:t>
            </a:r>
            <a:r>
              <a:rPr lang="en-US" dirty="0" smtClean="0"/>
              <a:t>, and Cindy Smith</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1"/>
                </a:solidFill>
              </a:rPr>
              <a:t>Tech-pack challenges in ell and fl learning</a:t>
            </a:r>
            <a:endParaRPr lang="en-CA" dirty="0">
              <a:solidFill>
                <a:schemeClr val="accent1"/>
              </a:solidFill>
            </a:endParaRPr>
          </a:p>
        </p:txBody>
      </p:sp>
      <p:sp>
        <p:nvSpPr>
          <p:cNvPr id="3" name="Content Placeholder 2"/>
          <p:cNvSpPr>
            <a:spLocks noGrp="1"/>
          </p:cNvSpPr>
          <p:nvPr>
            <p:ph sz="quarter" idx="1"/>
          </p:nvPr>
        </p:nvSpPr>
        <p:spPr/>
        <p:txBody>
          <a:bodyPr/>
          <a:lstStyle/>
          <a:p>
            <a:pPr>
              <a:buNone/>
            </a:pPr>
            <a:r>
              <a:rPr lang="en-US" b="1" dirty="0" smtClean="0"/>
              <a:t>The challenge for ELL teachers </a:t>
            </a:r>
            <a:r>
              <a:rPr lang="en-US" dirty="0" smtClean="0"/>
              <a:t>is to find ways of applying technologies that can help address the needs of many differing students for whom English may be a second or even third language and who may not be literate in any language.</a:t>
            </a:r>
          </a:p>
          <a:p>
            <a:pPr>
              <a:buNone/>
            </a:pPr>
            <a:endParaRPr lang="en-US" dirty="0" smtClean="0"/>
          </a:p>
          <a:p>
            <a:pPr>
              <a:buNone/>
            </a:pPr>
            <a:r>
              <a:rPr lang="en-US" b="1" dirty="0" smtClean="0"/>
              <a:t>The challenge for FL teachers </a:t>
            </a:r>
            <a:r>
              <a:rPr lang="en-US" dirty="0" smtClean="0"/>
              <a:t>is finding the time to use technologies in ways that might enrich the learning experiences while making sure students meet the criteria that states and districts require.</a:t>
            </a:r>
            <a:endParaRPr lang="en-C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tech – pack for ell and fl</a:t>
            </a:r>
            <a:br>
              <a:rPr lang="en-US" b="1" dirty="0" smtClean="0">
                <a:solidFill>
                  <a:schemeClr val="accent1"/>
                </a:solidFill>
              </a:rPr>
            </a:br>
            <a:r>
              <a:rPr lang="en-US" b="1" dirty="0" smtClean="0">
                <a:solidFill>
                  <a:schemeClr val="accent1"/>
                </a:solidFill>
              </a:rPr>
              <a:t>Content Knowledge</a:t>
            </a:r>
            <a:endParaRPr lang="en-CA" b="1" dirty="0">
              <a:solidFill>
                <a:schemeClr val="accent1"/>
              </a:solidFill>
            </a:endParaRPr>
          </a:p>
        </p:txBody>
      </p:sp>
      <p:sp>
        <p:nvSpPr>
          <p:cNvPr id="3" name="Content Placeholder 2"/>
          <p:cNvSpPr>
            <a:spLocks noGrp="1"/>
          </p:cNvSpPr>
          <p:nvPr>
            <p:ph sz="quarter" idx="1"/>
          </p:nvPr>
        </p:nvSpPr>
        <p:spPr/>
        <p:txBody>
          <a:bodyPr/>
          <a:lstStyle/>
          <a:p>
            <a:pPr>
              <a:buNone/>
            </a:pPr>
            <a:r>
              <a:rPr lang="en-US" b="1" dirty="0" smtClean="0"/>
              <a:t>FL teachers </a:t>
            </a:r>
            <a:r>
              <a:rPr lang="en-US" dirty="0" smtClean="0"/>
              <a:t>must keep the changes in language current and they must try to remain current on cultural content.</a:t>
            </a:r>
          </a:p>
          <a:p>
            <a:pPr>
              <a:buNone/>
            </a:pPr>
            <a:endParaRPr lang="en-US" dirty="0" smtClean="0"/>
          </a:p>
          <a:p>
            <a:pPr>
              <a:buNone/>
            </a:pPr>
            <a:r>
              <a:rPr lang="en-US" b="1" dirty="0" smtClean="0"/>
              <a:t>ELL teachers </a:t>
            </a:r>
            <a:r>
              <a:rPr lang="en-US" dirty="0" smtClean="0"/>
              <a:t>must be language teachers as well as expert teachers in content.  Teachers must know enough about language and content and bridge the gap of their students knowledge, and cultural background.</a:t>
            </a:r>
            <a:endParaRPr lang="en-C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chemeClr val="accent1"/>
                </a:solidFill>
              </a:rPr>
              <a:t>tech – pack for ell and fl</a:t>
            </a:r>
            <a:br>
              <a:rPr lang="en-US" b="1" dirty="0" smtClean="0">
                <a:solidFill>
                  <a:schemeClr val="accent1"/>
                </a:solidFill>
              </a:rPr>
            </a:br>
            <a:r>
              <a:rPr lang="en-US" b="1" dirty="0" smtClean="0">
                <a:solidFill>
                  <a:schemeClr val="accent1"/>
                </a:solidFill>
              </a:rPr>
              <a:t>Pedagogical Knowledge</a:t>
            </a:r>
            <a:endParaRPr lang="en-CA" dirty="0"/>
          </a:p>
        </p:txBody>
      </p:sp>
      <p:sp>
        <p:nvSpPr>
          <p:cNvPr id="3" name="Content Placeholder 2"/>
          <p:cNvSpPr>
            <a:spLocks noGrp="1"/>
          </p:cNvSpPr>
          <p:nvPr>
            <p:ph sz="quarter" idx="1"/>
          </p:nvPr>
        </p:nvSpPr>
        <p:spPr/>
        <p:txBody>
          <a:bodyPr>
            <a:normAutofit/>
          </a:bodyPr>
          <a:lstStyle/>
          <a:p>
            <a:pPr>
              <a:buNone/>
            </a:pPr>
            <a:r>
              <a:rPr lang="en-US" sz="2000" b="1" dirty="0" smtClean="0"/>
              <a:t>For FL teachers</a:t>
            </a:r>
            <a:r>
              <a:rPr lang="en-US" sz="2000" dirty="0" smtClean="0"/>
              <a:t>, pedagogies in language teaching having changed over the years, some as a result of new technologies.  The aim was always to make students able to speak and write the language but now FL pedagogy must give students more authentic experiences with languages like language labs, and virtual field trips.</a:t>
            </a:r>
          </a:p>
          <a:p>
            <a:pPr>
              <a:buNone/>
            </a:pPr>
            <a:endParaRPr lang="en-US" sz="2000" dirty="0" smtClean="0"/>
          </a:p>
          <a:p>
            <a:pPr>
              <a:buNone/>
            </a:pPr>
            <a:r>
              <a:rPr lang="en-US" sz="2000" b="1" dirty="0" smtClean="0"/>
              <a:t>For ELL teachers</a:t>
            </a:r>
            <a:r>
              <a:rPr lang="en-US" sz="2000" dirty="0" smtClean="0"/>
              <a:t>, pedagogies focus on diagnosing where students are in their English language development and finding ways to scaffold them from where they are to where they need to be.  Teachers must learn new ways of teaching and working around students’ English limitations.</a:t>
            </a:r>
            <a:endParaRPr lang="en-CA"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solidFill>
              </a:rPr>
              <a:t>tech – pack for ell and fl</a:t>
            </a:r>
            <a:br>
              <a:rPr lang="en-US" b="1" dirty="0" smtClean="0">
                <a:solidFill>
                  <a:schemeClr val="accent1"/>
                </a:solidFill>
              </a:rPr>
            </a:br>
            <a:r>
              <a:rPr lang="en-US" b="1" dirty="0" smtClean="0">
                <a:solidFill>
                  <a:schemeClr val="accent1"/>
                </a:solidFill>
              </a:rPr>
              <a:t>Technological Knowledge</a:t>
            </a:r>
            <a:endParaRPr lang="en-CA" dirty="0"/>
          </a:p>
        </p:txBody>
      </p:sp>
      <p:sp>
        <p:nvSpPr>
          <p:cNvPr id="3" name="Content Placeholder 2"/>
          <p:cNvSpPr>
            <a:spLocks noGrp="1"/>
          </p:cNvSpPr>
          <p:nvPr>
            <p:ph sz="quarter" idx="1"/>
          </p:nvPr>
        </p:nvSpPr>
        <p:spPr/>
        <p:txBody>
          <a:bodyPr/>
          <a:lstStyle/>
          <a:p>
            <a:pPr>
              <a:buNone/>
            </a:pPr>
            <a:r>
              <a:rPr lang="en-US" b="1" dirty="0" smtClean="0"/>
              <a:t>FL teachers </a:t>
            </a:r>
            <a:r>
              <a:rPr lang="en-US" dirty="0" smtClean="0"/>
              <a:t>must become well acquainted with the array of new digital tools and materials.  These teachers must become familiar with both language-specific websites and more general ones that supports instructional strategies.</a:t>
            </a:r>
          </a:p>
          <a:p>
            <a:pPr>
              <a:buNone/>
            </a:pPr>
            <a:endParaRPr lang="en-US" dirty="0" smtClean="0"/>
          </a:p>
          <a:p>
            <a:pPr>
              <a:buNone/>
            </a:pPr>
            <a:r>
              <a:rPr lang="en-US" b="1" dirty="0" smtClean="0"/>
              <a:t> ELL teachers</a:t>
            </a:r>
            <a:r>
              <a:rPr lang="en-US" dirty="0" smtClean="0"/>
              <a:t> need to be able to use websites, software, and handheld devices that can help students with limited English proficiency.</a:t>
            </a: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1"/>
                </a:solidFill>
              </a:rPr>
              <a:t>Strategies for improving tech-pack in ell and fl teaching</a:t>
            </a:r>
            <a:endParaRPr lang="en-CA" dirty="0">
              <a:solidFill>
                <a:schemeClr val="accent1"/>
              </a:solidFill>
            </a:endParaRPr>
          </a:p>
        </p:txBody>
      </p:sp>
      <p:sp>
        <p:nvSpPr>
          <p:cNvPr id="3" name="Content Placeholder 2"/>
          <p:cNvSpPr>
            <a:spLocks noGrp="1"/>
          </p:cNvSpPr>
          <p:nvPr>
            <p:ph sz="quarter" idx="1"/>
          </p:nvPr>
        </p:nvSpPr>
        <p:spPr/>
        <p:txBody>
          <a:bodyPr/>
          <a:lstStyle/>
          <a:p>
            <a:pPr>
              <a:buNone/>
            </a:pPr>
            <a:r>
              <a:rPr lang="en-US" dirty="0" smtClean="0"/>
              <a:t>Teachers should ask themselves the following when looking at strategies to improve Tech – </a:t>
            </a:r>
            <a:r>
              <a:rPr lang="en-US" smtClean="0"/>
              <a:t>Pack:</a:t>
            </a:r>
          </a:p>
          <a:p>
            <a:pPr>
              <a:buNone/>
            </a:pPr>
            <a:endParaRPr lang="en-US" dirty="0" smtClean="0"/>
          </a:p>
          <a:p>
            <a:pPr>
              <a:buFont typeface="Courier New" pitchFamily="49" charset="0"/>
              <a:buChar char="o"/>
            </a:pPr>
            <a:r>
              <a:rPr lang="en-US" dirty="0" smtClean="0"/>
              <a:t>Do I have the ELL and FL </a:t>
            </a:r>
            <a:r>
              <a:rPr lang="en-US" b="1" dirty="0" smtClean="0"/>
              <a:t>content knowledge </a:t>
            </a:r>
            <a:r>
              <a:rPr lang="en-US" dirty="0" smtClean="0"/>
              <a:t>I need to assist my students in meeting the standards within my classroom?</a:t>
            </a:r>
          </a:p>
          <a:p>
            <a:pPr>
              <a:buFont typeface="Courier New" pitchFamily="49" charset="0"/>
              <a:buChar char="o"/>
            </a:pPr>
            <a:r>
              <a:rPr lang="en-US" dirty="0" smtClean="0"/>
              <a:t>Do I have the </a:t>
            </a:r>
            <a:r>
              <a:rPr lang="en-US" b="1" dirty="0" smtClean="0"/>
              <a:t>technological knowledge </a:t>
            </a:r>
            <a:r>
              <a:rPr lang="en-US" dirty="0" smtClean="0"/>
              <a:t>needed to teach the ELL and Fl content within my classroom?</a:t>
            </a:r>
          </a:p>
          <a:p>
            <a:pPr>
              <a:buFont typeface="Courier New" pitchFamily="49" charset="0"/>
              <a:buChar char="o"/>
            </a:pPr>
            <a:r>
              <a:rPr lang="en-US" dirty="0" smtClean="0"/>
              <a:t>Do I have the </a:t>
            </a:r>
            <a:r>
              <a:rPr lang="en-US" b="1" dirty="0" smtClean="0"/>
              <a:t>pedagogical knowledge </a:t>
            </a:r>
            <a:r>
              <a:rPr lang="en-US" dirty="0" smtClean="0"/>
              <a:t>needed to teach the Ell and Fl content within my classroom?</a:t>
            </a:r>
            <a:endParaRPr lang="en-C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References</a:t>
            </a:r>
            <a:endParaRPr lang="en-CA" sz="4000" dirty="0"/>
          </a:p>
        </p:txBody>
      </p:sp>
      <p:sp>
        <p:nvSpPr>
          <p:cNvPr id="3" name="Content Placeholder 2"/>
          <p:cNvSpPr>
            <a:spLocks noGrp="1"/>
          </p:cNvSpPr>
          <p:nvPr>
            <p:ph sz="quarter" idx="1"/>
          </p:nvPr>
        </p:nvSpPr>
        <p:spPr/>
        <p:txBody>
          <a:bodyPr/>
          <a:lstStyle/>
          <a:p>
            <a:pPr>
              <a:buNone/>
            </a:pPr>
            <a:r>
              <a:rPr lang="en-US" dirty="0" err="1" smtClean="0"/>
              <a:t>Roblyer</a:t>
            </a:r>
            <a:r>
              <a:rPr lang="en-US" dirty="0" smtClean="0"/>
              <a:t>, M.D. &amp; </a:t>
            </a:r>
            <a:r>
              <a:rPr lang="en-US" dirty="0" err="1" smtClean="0"/>
              <a:t>Doering</a:t>
            </a:r>
            <a:r>
              <a:rPr lang="en-US" dirty="0" smtClean="0"/>
              <a:t>, H. Aaron., Integrating Educational Technology into Teaching, 6</a:t>
            </a:r>
            <a:r>
              <a:rPr lang="en-US" baseline="30000" dirty="0" smtClean="0"/>
              <a:t>th</a:t>
            </a:r>
            <a:r>
              <a:rPr lang="en-US" dirty="0" smtClean="0"/>
              <a:t> Edition, 2010 Pearson Education Canada.</a:t>
            </a:r>
          </a:p>
          <a:p>
            <a:pPr>
              <a:buNone/>
            </a:pPr>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solidFill>
                  <a:schemeClr val="accent1"/>
                </a:solidFill>
              </a:rPr>
              <a:t>Teaching and Learning with Technology in Foreign and Second Language instruction</a:t>
            </a:r>
            <a:endParaRPr lang="en-CA" b="1" dirty="0">
              <a:solidFill>
                <a:schemeClr val="accent1"/>
              </a:solidFill>
            </a:endParaRPr>
          </a:p>
        </p:txBody>
      </p:sp>
      <p:sp>
        <p:nvSpPr>
          <p:cNvPr id="3" name="Content Placeholder 2"/>
          <p:cNvSpPr>
            <a:spLocks noGrp="1"/>
          </p:cNvSpPr>
          <p:nvPr>
            <p:ph sz="quarter" idx="1"/>
          </p:nvPr>
        </p:nvSpPr>
        <p:spPr/>
        <p:txBody>
          <a:bodyPr>
            <a:normAutofit lnSpcReduction="10000"/>
          </a:bodyPr>
          <a:lstStyle/>
          <a:p>
            <a:pPr>
              <a:buFont typeface="Wingdings" pitchFamily="2" charset="2"/>
              <a:buChar char="v"/>
            </a:pPr>
            <a:r>
              <a:rPr lang="en-US" dirty="0" smtClean="0"/>
              <a:t>There are two forms of language learning:</a:t>
            </a:r>
          </a:p>
          <a:p>
            <a:pPr>
              <a:buNone/>
            </a:pPr>
            <a:r>
              <a:rPr lang="en-US" dirty="0" smtClean="0"/>
              <a:t>	1.  Second Language Learning</a:t>
            </a:r>
          </a:p>
          <a:p>
            <a:pPr>
              <a:buNone/>
            </a:pPr>
            <a:r>
              <a:rPr lang="en-US" dirty="0" smtClean="0"/>
              <a:t>	2.  Foreign Language Learning</a:t>
            </a:r>
          </a:p>
          <a:p>
            <a:pPr>
              <a:buNone/>
            </a:pPr>
            <a:endParaRPr lang="en-US" dirty="0" smtClean="0"/>
          </a:p>
          <a:p>
            <a:pPr>
              <a:buFont typeface="Wingdings" pitchFamily="2" charset="2"/>
              <a:buChar char="v"/>
            </a:pPr>
            <a:r>
              <a:rPr lang="en-US" b="1" dirty="0" smtClean="0"/>
              <a:t>ELLs (English Language Learners) </a:t>
            </a:r>
            <a:r>
              <a:rPr lang="en-US" dirty="0" smtClean="0"/>
              <a:t>– students whose first language is not English and they are taking part in a classroom that is an English – Speaking Language. (This use to be referred to as ESL – English Second Language)</a:t>
            </a:r>
          </a:p>
          <a:p>
            <a:pPr>
              <a:buNone/>
            </a:pPr>
            <a:endParaRPr lang="en-US" dirty="0" smtClean="0"/>
          </a:p>
          <a:p>
            <a:pPr>
              <a:buFont typeface="Wingdings" pitchFamily="2" charset="2"/>
              <a:buChar char="v"/>
            </a:pPr>
            <a:r>
              <a:rPr lang="en-US" b="1" dirty="0" smtClean="0"/>
              <a:t>FL (Foreign Language) </a:t>
            </a:r>
            <a:r>
              <a:rPr lang="en-US" dirty="0" smtClean="0"/>
              <a:t>– is when the language being studied is spoken mainly in other countries, this is referred to as FL learning.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solidFill>
                  <a:schemeClr val="accent1"/>
                </a:solidFill>
              </a:rPr>
              <a:t>Issues and Problems for English Language Learners</a:t>
            </a:r>
            <a:endParaRPr lang="en-CA" b="1" dirty="0">
              <a:solidFill>
                <a:schemeClr val="accent1"/>
              </a:solidFill>
            </a:endParaRPr>
          </a:p>
        </p:txBody>
      </p:sp>
      <p:sp>
        <p:nvSpPr>
          <p:cNvPr id="3" name="Content Placeholder 2"/>
          <p:cNvSpPr>
            <a:spLocks noGrp="1"/>
          </p:cNvSpPr>
          <p:nvPr>
            <p:ph sz="quarter" idx="1"/>
          </p:nvPr>
        </p:nvSpPr>
        <p:spPr/>
        <p:txBody>
          <a:bodyPr/>
          <a:lstStyle/>
          <a:p>
            <a:pPr>
              <a:buNone/>
            </a:pPr>
            <a:r>
              <a:rPr lang="en-US" b="1" dirty="0" smtClean="0"/>
              <a:t>#1 – Demands on Content Area Teachers</a:t>
            </a:r>
          </a:p>
          <a:p>
            <a:pPr>
              <a:buFont typeface="Courier New" pitchFamily="49" charset="0"/>
              <a:buChar char="o"/>
            </a:pPr>
            <a:r>
              <a:rPr lang="en-US" sz="2000" dirty="0" smtClean="0"/>
              <a:t>Teachers are challenged to teach content to students with limited English proficiency to meet academic standards mandated by their state or local district.</a:t>
            </a:r>
          </a:p>
          <a:p>
            <a:pPr>
              <a:buFont typeface="Courier New" pitchFamily="49" charset="0"/>
              <a:buChar char="o"/>
            </a:pPr>
            <a:r>
              <a:rPr lang="en-US" sz="2000" dirty="0" smtClean="0"/>
              <a:t> funding for special classes or bilingual approaches has been cut and these students are in regular classrooms</a:t>
            </a:r>
          </a:p>
          <a:p>
            <a:pPr>
              <a:buFont typeface="Courier New" pitchFamily="49" charset="0"/>
              <a:buChar char="o"/>
            </a:pPr>
            <a:r>
              <a:rPr lang="en-US" sz="2000" dirty="0" smtClean="0"/>
              <a:t>many ELL students are not literate in their first language</a:t>
            </a:r>
          </a:p>
          <a:p>
            <a:pPr>
              <a:buNone/>
            </a:pPr>
            <a:r>
              <a:rPr lang="en-US" sz="2000" dirty="0" smtClean="0"/>
              <a:t> </a:t>
            </a:r>
          </a:p>
          <a:p>
            <a:pPr>
              <a:buNone/>
            </a:pPr>
            <a:r>
              <a:rPr lang="en-US" sz="2000" b="1" dirty="0" smtClean="0"/>
              <a:t>Technology tools such as </a:t>
            </a:r>
            <a:r>
              <a:rPr lang="en-US" sz="2000" b="1" dirty="0" err="1" smtClean="0"/>
              <a:t>Brainpop</a:t>
            </a:r>
            <a:r>
              <a:rPr lang="en-US" sz="2000" b="1" dirty="0" smtClean="0"/>
              <a:t> give teachers some of the support they need to meet the wide-varying needs.  </a:t>
            </a:r>
            <a:r>
              <a:rPr lang="en-US" sz="2000" b="1" dirty="0" err="1" smtClean="0"/>
              <a:t>Brainpop</a:t>
            </a:r>
            <a:r>
              <a:rPr lang="en-US" sz="2000" b="1" dirty="0" smtClean="0"/>
              <a:t> allows students to practice their vocabulary and English skills individually.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ELL Issues continued……</a:t>
            </a:r>
            <a:endParaRPr lang="en-CA" dirty="0">
              <a:solidFill>
                <a:schemeClr val="accent1"/>
              </a:solidFill>
            </a:endParaRPr>
          </a:p>
        </p:txBody>
      </p:sp>
      <p:sp>
        <p:nvSpPr>
          <p:cNvPr id="3" name="Content Placeholder 2"/>
          <p:cNvSpPr>
            <a:spLocks noGrp="1"/>
          </p:cNvSpPr>
          <p:nvPr>
            <p:ph sz="quarter" idx="1"/>
          </p:nvPr>
        </p:nvSpPr>
        <p:spPr/>
        <p:txBody>
          <a:bodyPr>
            <a:normAutofit fontScale="92500" lnSpcReduction="20000"/>
          </a:bodyPr>
          <a:lstStyle/>
          <a:p>
            <a:pPr>
              <a:buNone/>
            </a:pPr>
            <a:r>
              <a:rPr lang="en-US" b="1" dirty="0" smtClean="0"/>
              <a:t>#2 – Academic and Language Prerequisites for ELLs</a:t>
            </a:r>
          </a:p>
          <a:p>
            <a:pPr>
              <a:buNone/>
            </a:pPr>
            <a:r>
              <a:rPr lang="en-US" dirty="0" smtClean="0"/>
              <a:t>	</a:t>
            </a:r>
            <a:r>
              <a:rPr lang="en-US" sz="2000" dirty="0" smtClean="0"/>
              <a:t>- grade-level content materials are above the reading proficiency levels of ELL students</a:t>
            </a:r>
          </a:p>
          <a:p>
            <a:pPr>
              <a:buNone/>
            </a:pPr>
            <a:endParaRPr lang="en-US" sz="2000" dirty="0" smtClean="0"/>
          </a:p>
          <a:p>
            <a:pPr>
              <a:buFont typeface="Courier New" pitchFamily="49" charset="0"/>
              <a:buChar char="o"/>
            </a:pPr>
            <a:r>
              <a:rPr lang="en-US" sz="2000" dirty="0" smtClean="0"/>
              <a:t> </a:t>
            </a:r>
            <a:r>
              <a:rPr lang="en-US" sz="2000" b="1" dirty="0" smtClean="0"/>
              <a:t>Technology offers some helpful solutions by developing their students’ academic language and background knowledge, for example, a student with good knowledge of current events can make use of multimedia content on websites and popular magazines</a:t>
            </a:r>
          </a:p>
          <a:p>
            <a:pPr>
              <a:buFont typeface="Courier New" pitchFamily="49" charset="0"/>
              <a:buChar char="o"/>
            </a:pPr>
            <a:endParaRPr lang="en-US" sz="2000" b="1" dirty="0" smtClean="0"/>
          </a:p>
          <a:p>
            <a:pPr>
              <a:buFont typeface="Courier New" pitchFamily="49" charset="0"/>
              <a:buChar char="o"/>
            </a:pPr>
            <a:r>
              <a:rPr lang="en-US" sz="2000" b="1" dirty="0" smtClean="0"/>
              <a:t> Useful resource for finding books with relevant academic and cultural content for ELLs is the International Children’s Digital Library (ages 3-13 but can be useful for older students especially the non-fiction books)</a:t>
            </a:r>
            <a:endParaRPr lang="en-US" b="1" dirty="0" smtClean="0"/>
          </a:p>
          <a:p>
            <a:pPr>
              <a:buNone/>
            </a:pPr>
            <a:r>
              <a:rPr lang="en-US" b="1" dirty="0" smtClean="0"/>
              <a:t>	</a:t>
            </a:r>
            <a:endParaRPr lang="en-CA" b="1" dirty="0" smtClean="0"/>
          </a:p>
          <a:p>
            <a:pPr>
              <a:buNone/>
            </a:pP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ELL Issues continued….</a:t>
            </a:r>
            <a:endParaRPr lang="en-CA" dirty="0">
              <a:solidFill>
                <a:schemeClr val="accent1"/>
              </a:solidFill>
            </a:endParaRPr>
          </a:p>
        </p:txBody>
      </p:sp>
      <p:sp>
        <p:nvSpPr>
          <p:cNvPr id="3" name="Content Placeholder 2"/>
          <p:cNvSpPr>
            <a:spLocks noGrp="1"/>
          </p:cNvSpPr>
          <p:nvPr>
            <p:ph sz="quarter" idx="1"/>
          </p:nvPr>
        </p:nvSpPr>
        <p:spPr/>
        <p:txBody>
          <a:bodyPr/>
          <a:lstStyle/>
          <a:p>
            <a:pPr>
              <a:buNone/>
            </a:pPr>
            <a:r>
              <a:rPr lang="en-US" b="1" dirty="0" smtClean="0"/>
              <a:t>#3 – The need to Differentiate Instruction</a:t>
            </a:r>
          </a:p>
          <a:p>
            <a:pPr>
              <a:buNone/>
            </a:pPr>
            <a:r>
              <a:rPr lang="en-US" b="1" dirty="0" smtClean="0"/>
              <a:t>	</a:t>
            </a:r>
            <a:r>
              <a:rPr lang="en-US" sz="2000" dirty="0" smtClean="0"/>
              <a:t>In many ELL settings, teachers need to teach across a wide range of proficiency levels. Especially, older students come with a range of print literacy skills in English and their native language.</a:t>
            </a:r>
          </a:p>
          <a:p>
            <a:pPr>
              <a:buNone/>
            </a:pPr>
            <a:endParaRPr lang="en-US" sz="2000" dirty="0" smtClean="0"/>
          </a:p>
          <a:p>
            <a:pPr>
              <a:buFont typeface="Courier New" pitchFamily="49" charset="0"/>
              <a:buChar char="o"/>
            </a:pPr>
            <a:r>
              <a:rPr lang="en-US" sz="2000" b="1" dirty="0" smtClean="0"/>
              <a:t>Technology can help teachers differentiate instruction through software that assists in tracking individual students and can offer ways for students to develop their reading, writing, speaking and listening skills independently.</a:t>
            </a:r>
          </a:p>
          <a:p>
            <a:pPr>
              <a:buFont typeface="Courier New" pitchFamily="49" charset="0"/>
              <a:buChar char="o"/>
            </a:pPr>
            <a:r>
              <a:rPr lang="en-US" sz="2000" b="1" dirty="0" smtClean="0"/>
              <a:t>Multimedia programs with spoken models help students to practice their oral English language.</a:t>
            </a:r>
          </a:p>
          <a:p>
            <a:pPr>
              <a:buNone/>
            </a:pPr>
            <a:endParaRPr lang="en-US" b="1" dirty="0" smtClean="0"/>
          </a:p>
          <a:p>
            <a:pPr>
              <a:buNone/>
            </a:pPr>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ELL Issues continued….</a:t>
            </a:r>
            <a:endParaRPr lang="en-CA" dirty="0">
              <a:solidFill>
                <a:schemeClr val="accent1"/>
              </a:solidFill>
            </a:endParaRPr>
          </a:p>
        </p:txBody>
      </p:sp>
      <p:sp>
        <p:nvSpPr>
          <p:cNvPr id="3" name="Content Placeholder 2"/>
          <p:cNvSpPr>
            <a:spLocks noGrp="1"/>
          </p:cNvSpPr>
          <p:nvPr>
            <p:ph sz="quarter" idx="1"/>
          </p:nvPr>
        </p:nvSpPr>
        <p:spPr/>
        <p:txBody>
          <a:bodyPr>
            <a:normAutofit fontScale="92500" lnSpcReduction="20000"/>
          </a:bodyPr>
          <a:lstStyle/>
          <a:p>
            <a:pPr>
              <a:buNone/>
            </a:pPr>
            <a:r>
              <a:rPr lang="en-US" b="1" dirty="0" smtClean="0"/>
              <a:t>#4 – Challenges of Integrating the Students’ Native Languages</a:t>
            </a:r>
          </a:p>
          <a:p>
            <a:pPr>
              <a:buNone/>
            </a:pPr>
            <a:r>
              <a:rPr lang="en-US" sz="2000" dirty="0" smtClean="0"/>
              <a:t>	In order to prepare students for mainstream classrooms in English, teachers will have to build background knowledge in the content area so when students face grade-level content instruction, they will have a base knowledge in order to acquire new knowledge.  The best way to do this is use students’ native language.  The students see that their native language is valued as a resource at school.</a:t>
            </a:r>
          </a:p>
          <a:p>
            <a:pPr>
              <a:buNone/>
            </a:pPr>
            <a:endParaRPr lang="en-US" sz="2000" dirty="0" smtClean="0"/>
          </a:p>
          <a:p>
            <a:pPr>
              <a:buFont typeface="Courier New" pitchFamily="49" charset="0"/>
              <a:buChar char="o"/>
            </a:pPr>
            <a:r>
              <a:rPr lang="en-US" sz="2000" b="1" dirty="0" smtClean="0"/>
              <a:t>Technology can assist teachers in using students’ native languages.  Many new programs allow teachers to create vocabulary list specific to their lessons.  </a:t>
            </a:r>
          </a:p>
          <a:p>
            <a:pPr>
              <a:buFont typeface="Courier New" pitchFamily="49" charset="0"/>
              <a:buChar char="o"/>
            </a:pPr>
            <a:r>
              <a:rPr lang="en-US" sz="2000" b="1" dirty="0" smtClean="0"/>
              <a:t>Using a computer to translate from one language to another (machine translation) is helpful to the student and the teacher.  They can use online websites and hand held devices.</a:t>
            </a:r>
          </a:p>
          <a:p>
            <a:pPr>
              <a:buFontTx/>
              <a:buChar char="-"/>
            </a:pPr>
            <a:endParaRPr lang="en-CA"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chemeClr val="accent1"/>
                </a:solidFill>
              </a:rPr>
              <a:t>Issues and Problems for Foreign Language </a:t>
            </a:r>
            <a:endParaRPr lang="en-CA" dirty="0">
              <a:solidFill>
                <a:schemeClr val="accent1"/>
              </a:solidFill>
            </a:endParaRPr>
          </a:p>
        </p:txBody>
      </p:sp>
      <p:sp>
        <p:nvSpPr>
          <p:cNvPr id="3" name="Content Placeholder 2"/>
          <p:cNvSpPr>
            <a:spLocks noGrp="1"/>
          </p:cNvSpPr>
          <p:nvPr>
            <p:ph sz="quarter" idx="1"/>
          </p:nvPr>
        </p:nvSpPr>
        <p:spPr/>
        <p:txBody>
          <a:bodyPr>
            <a:normAutofit lnSpcReduction="10000"/>
          </a:bodyPr>
          <a:lstStyle/>
          <a:p>
            <a:pPr>
              <a:buNone/>
            </a:pPr>
            <a:r>
              <a:rPr lang="en-US" b="1" dirty="0" smtClean="0"/>
              <a:t>#1 – The Need for Authentic Materials and perspectives</a:t>
            </a:r>
          </a:p>
          <a:p>
            <a:pPr>
              <a:buNone/>
            </a:pPr>
            <a:r>
              <a:rPr lang="en-US" sz="2000" dirty="0" smtClean="0"/>
              <a:t>FL teachers are non-native speakers of the languages they teach and may have infrequent opportunities to spend extended periods of time in countries where their FL is spoken.  There is a need to find ways to expose students to both a range of native speakers of the FL including languages not spoken by the teacher. </a:t>
            </a:r>
          </a:p>
          <a:p>
            <a:pPr>
              <a:buNone/>
            </a:pPr>
            <a:r>
              <a:rPr lang="en-US" sz="2000" dirty="0" smtClean="0"/>
              <a:t> </a:t>
            </a:r>
          </a:p>
          <a:p>
            <a:pPr>
              <a:buFont typeface="Courier New" pitchFamily="49" charset="0"/>
              <a:buChar char="o"/>
            </a:pPr>
            <a:r>
              <a:rPr lang="en-US" sz="2000" b="1" dirty="0" smtClean="0"/>
              <a:t>Technologies are available to make these connections possible.  Using websites to connect students with speakers from around the world.</a:t>
            </a:r>
          </a:p>
          <a:p>
            <a:pPr>
              <a:buFont typeface="Courier New" pitchFamily="49" charset="0"/>
              <a:buChar char="o"/>
            </a:pPr>
            <a:r>
              <a:rPr lang="en-US" sz="2000" b="1" dirty="0" smtClean="0"/>
              <a:t>Technology can bring insider voices and authentic materials into the FL classroom to teach culture through perspectives, products, and practices.</a:t>
            </a:r>
          </a:p>
          <a:p>
            <a:pPr>
              <a:buNone/>
            </a:pPr>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FL Issues continued….</a:t>
            </a:r>
            <a:endParaRPr lang="en-CA" dirty="0">
              <a:solidFill>
                <a:schemeClr val="accent1"/>
              </a:solidFill>
            </a:endParaRPr>
          </a:p>
        </p:txBody>
      </p:sp>
      <p:sp>
        <p:nvSpPr>
          <p:cNvPr id="3" name="Content Placeholder 2"/>
          <p:cNvSpPr>
            <a:spLocks noGrp="1"/>
          </p:cNvSpPr>
          <p:nvPr>
            <p:ph sz="quarter" idx="1"/>
          </p:nvPr>
        </p:nvSpPr>
        <p:spPr/>
        <p:txBody>
          <a:bodyPr>
            <a:normAutofit lnSpcReduction="10000"/>
          </a:bodyPr>
          <a:lstStyle/>
          <a:p>
            <a:pPr>
              <a:buNone/>
            </a:pPr>
            <a:r>
              <a:rPr lang="en-US" b="1" dirty="0" smtClean="0"/>
              <a:t>#2 – The Need for Creating Audience and Purpose</a:t>
            </a:r>
          </a:p>
          <a:p>
            <a:pPr>
              <a:buNone/>
            </a:pPr>
            <a:r>
              <a:rPr lang="en-US" sz="2000" dirty="0" smtClean="0"/>
              <a:t>A common problem related to practice opportunities for FL teachers and their students is creating a broader repertoire of individuals to talk with and audiences that wish to read their writing.</a:t>
            </a:r>
          </a:p>
          <a:p>
            <a:pPr>
              <a:buFont typeface="Courier New" pitchFamily="49" charset="0"/>
              <a:buChar char="o"/>
            </a:pPr>
            <a:r>
              <a:rPr lang="en-US" sz="2000" b="1" dirty="0" smtClean="0"/>
              <a:t>Technology-based projects can assist with the need to provide both means and a reason to contact native language spoken.</a:t>
            </a:r>
          </a:p>
          <a:p>
            <a:pPr>
              <a:buFont typeface="Courier New" pitchFamily="49" charset="0"/>
              <a:buChar char="o"/>
            </a:pPr>
            <a:r>
              <a:rPr lang="en-US" sz="2000" b="1" dirty="0" smtClean="0"/>
              <a:t>On-line video and audio conferencing tools (Skype) students are now able to talk with peers in other countries. </a:t>
            </a:r>
          </a:p>
          <a:p>
            <a:pPr>
              <a:buFont typeface="Courier New" pitchFamily="49" charset="0"/>
              <a:buChar char="o"/>
            </a:pPr>
            <a:r>
              <a:rPr lang="en-US" sz="2000" b="1" dirty="0" smtClean="0"/>
              <a:t>Blogging and wiki functions offer a platform for writing to classmates and students from around the world.</a:t>
            </a:r>
            <a:endParaRPr lang="en-CA" sz="20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a:buFont typeface="Courier New" pitchFamily="49" charset="0"/>
              <a:buChar char="o"/>
            </a:pPr>
            <a:r>
              <a:rPr lang="en-US" sz="2000" b="1" dirty="0" smtClean="0"/>
              <a:t>Support for authentic oral language practice</a:t>
            </a:r>
            <a:r>
              <a:rPr lang="en-US" sz="2000" dirty="0" smtClean="0"/>
              <a:t>-</a:t>
            </a:r>
            <a:r>
              <a:rPr lang="en-US" dirty="0" smtClean="0"/>
              <a:t> </a:t>
            </a:r>
            <a:r>
              <a:rPr lang="en-US" sz="1600" dirty="0" smtClean="0"/>
              <a:t>video conferencing, electronic storybooks, learning games, language labs, podcasts, and translation websites and handheld translation devices </a:t>
            </a:r>
          </a:p>
          <a:p>
            <a:pPr>
              <a:buNone/>
            </a:pPr>
            <a:endParaRPr lang="en-US" sz="1600" dirty="0" smtClean="0"/>
          </a:p>
          <a:p>
            <a:pPr>
              <a:buFont typeface="Courier New" pitchFamily="49" charset="0"/>
              <a:buChar char="o"/>
            </a:pPr>
            <a:r>
              <a:rPr lang="en-US" sz="2000" b="1" dirty="0" smtClean="0"/>
              <a:t>Virtual collaboration</a:t>
            </a:r>
            <a:r>
              <a:rPr lang="en-CA" sz="2000" b="1" dirty="0" smtClean="0"/>
              <a:t>s </a:t>
            </a:r>
            <a:r>
              <a:rPr lang="en-CA" sz="1600" b="1" dirty="0" smtClean="0"/>
              <a:t>– </a:t>
            </a:r>
            <a:r>
              <a:rPr lang="en-CA" sz="1600" dirty="0" smtClean="0"/>
              <a:t>email, blogs, wikis, online chats</a:t>
            </a:r>
          </a:p>
          <a:p>
            <a:pPr>
              <a:buNone/>
            </a:pPr>
            <a:endParaRPr lang="en-CA" sz="1600" b="1" dirty="0" smtClean="0"/>
          </a:p>
          <a:p>
            <a:pPr>
              <a:buFont typeface="Courier New" pitchFamily="49" charset="0"/>
              <a:buChar char="o"/>
            </a:pPr>
            <a:r>
              <a:rPr lang="en-US" sz="2000" b="1" dirty="0" smtClean="0"/>
              <a:t>Virtual field presentation- </a:t>
            </a:r>
            <a:r>
              <a:rPr lang="en-US" sz="1600" dirty="0" smtClean="0"/>
              <a:t>virtual field trips sites which include </a:t>
            </a:r>
            <a:r>
              <a:rPr lang="en-US" sz="1600" dirty="0" err="1" smtClean="0"/>
              <a:t>InterLingo</a:t>
            </a:r>
            <a:r>
              <a:rPr lang="en-US" sz="1600" dirty="0" smtClean="0"/>
              <a:t> Spanish and Tramline</a:t>
            </a:r>
          </a:p>
          <a:p>
            <a:pPr>
              <a:buNone/>
            </a:pPr>
            <a:endParaRPr lang="en-US" sz="2000" b="1" dirty="0" smtClean="0"/>
          </a:p>
          <a:p>
            <a:pPr>
              <a:buFont typeface="Courier New" pitchFamily="49" charset="0"/>
              <a:buChar char="o"/>
            </a:pPr>
            <a:r>
              <a:rPr lang="en-US" sz="2000" b="1" dirty="0" smtClean="0"/>
              <a:t>Support for Text Production – </a:t>
            </a:r>
            <a:r>
              <a:rPr lang="en-US" sz="1600" dirty="0" smtClean="0"/>
              <a:t>Microsoft word offers support producing and proofreading text in other languages besides English</a:t>
            </a:r>
          </a:p>
          <a:p>
            <a:pPr>
              <a:buFont typeface="Courier New" pitchFamily="49" charset="0"/>
              <a:buChar char="o"/>
            </a:pPr>
            <a:endParaRPr lang="en-US" sz="2000" b="1" dirty="0" smtClean="0"/>
          </a:p>
          <a:p>
            <a:pPr>
              <a:buFont typeface="Courier New" pitchFamily="49" charset="0"/>
              <a:buChar char="o"/>
            </a:pPr>
            <a:r>
              <a:rPr lang="en-US" sz="2000" b="1" dirty="0" smtClean="0"/>
              <a:t>Productivity and lesson design support for teachers – </a:t>
            </a:r>
            <a:r>
              <a:rPr lang="en-US" sz="1600" dirty="0" smtClean="0"/>
              <a:t>the Internet holds a wealth of resources to help ELL and FL teachers prepare appropriate lesson plans.</a:t>
            </a:r>
            <a:endParaRPr lang="en-US" sz="2000" b="1" dirty="0" smtClean="0"/>
          </a:p>
        </p:txBody>
      </p:sp>
      <p:sp>
        <p:nvSpPr>
          <p:cNvPr id="4" name="Title 3"/>
          <p:cNvSpPr>
            <a:spLocks noGrp="1"/>
          </p:cNvSpPr>
          <p:nvPr>
            <p:ph type="title"/>
          </p:nvPr>
        </p:nvSpPr>
        <p:spPr/>
        <p:txBody>
          <a:bodyPr>
            <a:normAutofit fontScale="90000"/>
          </a:bodyPr>
          <a:lstStyle/>
          <a:p>
            <a:pPr algn="ctr"/>
            <a:r>
              <a:rPr lang="en-US" b="1" dirty="0" smtClean="0">
                <a:solidFill>
                  <a:schemeClr val="accent1"/>
                </a:solidFill>
              </a:rPr>
              <a:t>Technology-Based Tools to support ELL and FL Learners in/out of the Classroom</a:t>
            </a:r>
            <a:endParaRPr lang="en-CA" b="1" dirty="0">
              <a:solidFill>
                <a:schemeClr val="accent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248</TotalTime>
  <Words>929</Words>
  <Application>Microsoft Office PowerPoint</Application>
  <PresentationFormat>On-screen Show (4:3)</PresentationFormat>
  <Paragraphs>84</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Oriel</vt:lpstr>
      <vt:lpstr>Chapter 10 Summary</vt:lpstr>
      <vt:lpstr>Teaching and Learning with Technology in Foreign and Second Language instruction</vt:lpstr>
      <vt:lpstr>      Issues and Problems for English Language Learners</vt:lpstr>
      <vt:lpstr>ELL Issues continued……</vt:lpstr>
      <vt:lpstr>ELL Issues continued….</vt:lpstr>
      <vt:lpstr>ELL Issues continued….</vt:lpstr>
      <vt:lpstr>Issues and Problems for Foreign Language </vt:lpstr>
      <vt:lpstr>FL Issues continued….</vt:lpstr>
      <vt:lpstr>Technology-Based Tools to support ELL and FL Learners in/out of the Classroom</vt:lpstr>
      <vt:lpstr>Tech-pack challenges in ell and fl learning</vt:lpstr>
      <vt:lpstr>tech – pack for ell and fl Content Knowledge</vt:lpstr>
      <vt:lpstr>tech – pack for ell and fl Pedagogical Knowledge</vt:lpstr>
      <vt:lpstr>tech – pack for ell and fl Technological Knowledge</vt:lpstr>
      <vt:lpstr>Strategies for improving tech-pack in ell and fl teaching</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Summary</dc:title>
  <dc:creator>susan marshall</dc:creator>
  <cp:lastModifiedBy>Mike</cp:lastModifiedBy>
  <cp:revision>28</cp:revision>
  <dcterms:created xsi:type="dcterms:W3CDTF">2012-07-17T16:09:49Z</dcterms:created>
  <dcterms:modified xsi:type="dcterms:W3CDTF">2012-07-23T22:43:33Z</dcterms:modified>
</cp:coreProperties>
</file>